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5" r:id="rId7"/>
    <p:sldId id="260" r:id="rId8"/>
    <p:sldId id="261" r:id="rId9"/>
    <p:sldId id="262" r:id="rId10"/>
    <p:sldId id="263" r:id="rId11"/>
    <p:sldId id="264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3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1372" y="3429000"/>
            <a:ext cx="2038350" cy="21982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564" y="424069"/>
            <a:ext cx="3508124" cy="174928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  <a:t>Primera sesión de escuela para padres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/>
              <a:t>Tema : la Resiliencia</a:t>
            </a:r>
            <a:endParaRPr lang="en-US" sz="3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105477" t="139959" r="-40151" b="-139959"/>
          <a:stretch/>
        </p:blipFill>
        <p:spPr>
          <a:xfrm>
            <a:off x="4667250" y="2628900"/>
            <a:ext cx="1442002" cy="16002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r="51855"/>
          <a:stretch/>
        </p:blipFill>
        <p:spPr>
          <a:xfrm>
            <a:off x="172278" y="1826401"/>
            <a:ext cx="1755913" cy="160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15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rial Black" panose="020B0A04020102020204" pitchFamily="34" charset="0"/>
              </a:rPr>
              <a:t>Concluyamos…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¿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Qué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acciones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podemos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realizar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en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el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hogar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poner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en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práctica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la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resiliencia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?</a:t>
            </a:r>
          </a:p>
          <a:p>
            <a:endParaRPr lang="es-ES" sz="40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40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4049486"/>
            <a:ext cx="4745491" cy="251926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0446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473" y="598248"/>
            <a:ext cx="4457117" cy="214312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flipH="1">
            <a:off x="373224" y="764373"/>
            <a:ext cx="312576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724540"/>
            <a:ext cx="10820400" cy="30417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8800" dirty="0">
                <a:solidFill>
                  <a:schemeClr val="accent1"/>
                </a:solidFill>
                <a:latin typeface="Arial Black" panose="020B0A04020102020204" pitchFamily="34" charset="0"/>
              </a:rPr>
              <a:t>Resumamos…</a:t>
            </a:r>
            <a:endParaRPr lang="en-US" sz="88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2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5657" y="764373"/>
            <a:ext cx="10524931" cy="1293028"/>
          </a:xfrm>
        </p:spPr>
        <p:txBody>
          <a:bodyPr/>
          <a:lstStyle/>
          <a:p>
            <a:r>
              <a:rPr lang="es-ES" dirty="0">
                <a:latin typeface="Arial Black" panose="020B0A04020102020204" pitchFamily="34" charset="0"/>
              </a:rPr>
              <a:t>ESCUCHEMOS…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EPP-La salud esta en las manos (1)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06287" y="2202025"/>
            <a:ext cx="9741158" cy="2308064"/>
          </a:xfrm>
        </p:spPr>
      </p:pic>
    </p:spTree>
    <p:extLst>
      <p:ext uri="{BB962C8B-B14F-4D97-AF65-F5344CB8AC3E}">
        <p14:creationId xmlns:p14="http://schemas.microsoft.com/office/powerpoint/2010/main" val="233425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PRóXIMA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SESIóN</a:t>
            </a:r>
            <a:r>
              <a:rPr lang="es-ES" dirty="0"/>
              <a:t>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HN" sz="4400" dirty="0">
                <a:solidFill>
                  <a:srgbClr val="AD3919"/>
                </a:solidFill>
                <a:latin typeface="Arial Black" panose="020B0A04020102020204" pitchFamily="34" charset="0"/>
              </a:rPr>
              <a:t>Leer juntos es más fácil </a:t>
            </a:r>
            <a:endParaRPr lang="en-US" sz="4400" dirty="0">
              <a:solidFill>
                <a:srgbClr val="AD3919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102" y="2985797"/>
            <a:ext cx="5598367" cy="28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2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¡GRACIAS POR SU ATENCION..! Y RECUERDEN…..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663440"/>
          </a:xfrm>
        </p:spPr>
        <p:txBody>
          <a:bodyPr/>
          <a:lstStyle/>
          <a:p>
            <a:pPr algn="ctr"/>
            <a:r>
              <a:rPr lang="es-ES" sz="2000" dirty="0"/>
              <a:t> </a:t>
            </a:r>
          </a:p>
          <a:p>
            <a:pPr algn="ctr"/>
            <a:endParaRPr lang="es-ES" sz="20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66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PERSISTIR,</a:t>
            </a:r>
            <a:r>
              <a:rPr lang="es-ES" sz="6600" dirty="0">
                <a:solidFill>
                  <a:schemeClr val="accent1"/>
                </a:solidFill>
                <a:latin typeface="Arial Black" panose="020B0A04020102020204" pitchFamily="34" charset="0"/>
              </a:rPr>
              <a:t>RESISTIR</a:t>
            </a:r>
            <a:r>
              <a:rPr lang="es-ES" sz="6600" dirty="0">
                <a:latin typeface="Arial Black" panose="020B0A04020102020204" pitchFamily="34" charset="0"/>
              </a:rPr>
              <a:t> </a:t>
            </a:r>
            <a:r>
              <a:rPr lang="es-ES" sz="6600" dirty="0">
                <a:solidFill>
                  <a:srgbClr val="FFC000"/>
                </a:solidFill>
                <a:latin typeface="Arial Black" panose="020B0A04020102020204" pitchFamily="34" charset="0"/>
              </a:rPr>
              <a:t>Y REHACERSE…..</a:t>
            </a:r>
            <a:endParaRPr lang="en-US" sz="40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903" y="4814596"/>
            <a:ext cx="2088210" cy="204340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23323" r="54626"/>
          <a:stretch/>
        </p:blipFill>
        <p:spPr>
          <a:xfrm>
            <a:off x="828869" y="4982548"/>
            <a:ext cx="2066731" cy="18322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7065" y="4681246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28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052" y="530087"/>
            <a:ext cx="5092148" cy="194807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21565" y="764373"/>
            <a:ext cx="9584635" cy="1293028"/>
          </a:xfrm>
        </p:spPr>
        <p:txBody>
          <a:bodyPr/>
          <a:lstStyle/>
          <a:p>
            <a:pPr algn="l"/>
            <a:r>
              <a:rPr lang="es-ES" dirty="0">
                <a:latin typeface="Arial Black" panose="020B0A04020102020204" pitchFamily="34" charset="0"/>
              </a:rPr>
              <a:t>Objetivos: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650435"/>
            <a:ext cx="10820400" cy="3568250"/>
          </a:xfrm>
        </p:spPr>
        <p:txBody>
          <a:bodyPr/>
          <a:lstStyle/>
          <a:p>
            <a:r>
              <a:rPr lang="es-ES" dirty="0"/>
              <a:t>1.	</a:t>
            </a:r>
            <a:r>
              <a:rPr lang="es-ES" sz="3200" b="1" dirty="0"/>
              <a:t>Reflexionar sobre cómo enfrentar las adversidades en tiempo de crisis y como transformar la adversidad en oportunidades.</a:t>
            </a:r>
          </a:p>
          <a:p>
            <a:endParaRPr lang="es-ES" sz="3200" b="1" dirty="0"/>
          </a:p>
          <a:p>
            <a:r>
              <a:rPr lang="es-ES" sz="3200" b="1" dirty="0"/>
              <a:t>2.	Orientar hacia la práctica de medidas de bioseguridad para la prevención del </a:t>
            </a:r>
            <a:r>
              <a:rPr lang="es-ES" sz="3200" b="1" dirty="0" err="1"/>
              <a:t>Covid</a:t>
            </a:r>
            <a:r>
              <a:rPr lang="es-ES" sz="3200" b="1" dirty="0"/>
              <a:t> -19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4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51791"/>
            <a:ext cx="10820400" cy="1007166"/>
          </a:xfrm>
        </p:spPr>
        <p:txBody>
          <a:bodyPr/>
          <a:lstStyle/>
          <a:p>
            <a:pPr algn="ctr"/>
            <a:r>
              <a:rPr lang="es-ES" dirty="0">
                <a:latin typeface="Arial Black" panose="020B0A04020102020204" pitchFamily="34" charset="0"/>
              </a:rPr>
              <a:t>AGENDA</a:t>
            </a:r>
            <a:endParaRPr lang="en-US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358971"/>
              </p:ext>
            </p:extLst>
          </p:nvPr>
        </p:nvGraphicFramePr>
        <p:xfrm>
          <a:off x="1152939" y="1404728"/>
          <a:ext cx="10190922" cy="5158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1631">
                  <a:extLst>
                    <a:ext uri="{9D8B030D-6E8A-4147-A177-3AD203B41FA5}">
                      <a16:colId xmlns:a16="http://schemas.microsoft.com/office/drawing/2014/main" xmlns="" val="3291887114"/>
                    </a:ext>
                  </a:extLst>
                </a:gridCol>
                <a:gridCol w="6614349">
                  <a:extLst>
                    <a:ext uri="{9D8B030D-6E8A-4147-A177-3AD203B41FA5}">
                      <a16:colId xmlns:a16="http://schemas.microsoft.com/office/drawing/2014/main" xmlns="" val="483357482"/>
                    </a:ext>
                  </a:extLst>
                </a:gridCol>
                <a:gridCol w="1533311">
                  <a:extLst>
                    <a:ext uri="{9D8B030D-6E8A-4147-A177-3AD203B41FA5}">
                      <a16:colId xmlns:a16="http://schemas.microsoft.com/office/drawing/2014/main" xmlns="" val="3803412811"/>
                    </a:ext>
                  </a:extLst>
                </a:gridCol>
                <a:gridCol w="1021631">
                  <a:extLst>
                    <a:ext uri="{9D8B030D-6E8A-4147-A177-3AD203B41FA5}">
                      <a16:colId xmlns:a16="http://schemas.microsoft.com/office/drawing/2014/main" xmlns="" val="998191806"/>
                    </a:ext>
                  </a:extLst>
                </a:gridCol>
              </a:tblGrid>
              <a:tr h="577942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 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Actividad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Tiempo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Responsable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extLst>
                  <a:ext uri="{0D108BD9-81ED-4DB2-BD59-A6C34878D82A}">
                    <a16:rowId xmlns:a16="http://schemas.microsoft.com/office/drawing/2014/main" xmlns="" val="3293567882"/>
                  </a:ext>
                </a:extLst>
              </a:tr>
              <a:tr h="332781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 dirty="0">
                          <a:effectLst/>
                        </a:rPr>
                        <a:t>Bienvenida a cada uno de los participantes.</a:t>
                      </a:r>
                      <a:endParaRPr lang="en-US" sz="1100" dirty="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3 minutos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 dirty="0">
                          <a:effectLst/>
                        </a:rPr>
                        <a:t> Moderador</a:t>
                      </a:r>
                      <a:endParaRPr lang="en-US" sz="1100" dirty="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extLst>
                  <a:ext uri="{0D108BD9-81ED-4DB2-BD59-A6C34878D82A}">
                    <a16:rowId xmlns:a16="http://schemas.microsoft.com/office/drawing/2014/main" xmlns="" val="1117111508"/>
                  </a:ext>
                </a:extLst>
              </a:tr>
              <a:tr h="332781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2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Breve resumen del video por el moderador/a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3 minutos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 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extLst>
                  <a:ext uri="{0D108BD9-81ED-4DB2-BD59-A6C34878D82A}">
                    <a16:rowId xmlns:a16="http://schemas.microsoft.com/office/drawing/2014/main" xmlns="" val="2647122688"/>
                  </a:ext>
                </a:extLst>
              </a:tr>
              <a:tr h="2084277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3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 dirty="0">
                          <a:effectLst/>
                        </a:rPr>
                        <a:t> Socialización del aprendizaje personal a través de preguntas generadoras. De acuerdo al tema: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HN" sz="1200" dirty="0">
                          <a:effectLst/>
                        </a:rPr>
                        <a:t>¿Cuál es el tema principal del video?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HN" sz="1200" dirty="0">
                          <a:effectLst/>
                        </a:rPr>
                        <a:t>¿Qué entiende usted por resiliencia? Tema principal del video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HN" sz="1200" dirty="0">
                          <a:effectLst/>
                        </a:rPr>
                        <a:t>¿Qué aprendizaje le deja a usted este video? 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HN" sz="1200" dirty="0">
                          <a:effectLst/>
                        </a:rPr>
                        <a:t>¿Qué acciones podemos realizar en el hogar para poner en práctica la resiliencia?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24 minutos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 dirty="0">
                          <a:effectLst/>
                        </a:rPr>
                        <a:t> Moderador y participantes</a:t>
                      </a:r>
                      <a:endParaRPr lang="en-US" sz="1100" dirty="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extLst>
                  <a:ext uri="{0D108BD9-81ED-4DB2-BD59-A6C34878D82A}">
                    <a16:rowId xmlns:a16="http://schemas.microsoft.com/office/drawing/2014/main" xmlns="" val="197181415"/>
                  </a:ext>
                </a:extLst>
              </a:tr>
              <a:tr h="665561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4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 dirty="0">
                          <a:effectLst/>
                        </a:rPr>
                        <a:t>síntesis para responder a cada pregunta a partir de las opiniones vertidas por los participantes.</a:t>
                      </a:r>
                      <a:endParaRPr lang="en-US" sz="1100" dirty="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3 minutos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 dirty="0">
                          <a:effectLst/>
                        </a:rPr>
                        <a:t> Moderador</a:t>
                      </a:r>
                      <a:endParaRPr lang="en-US" sz="1100" dirty="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extLst>
                  <a:ext uri="{0D108BD9-81ED-4DB2-BD59-A6C34878D82A}">
                    <a16:rowId xmlns:a16="http://schemas.microsoft.com/office/drawing/2014/main" xmlns="" val="83341535"/>
                  </a:ext>
                </a:extLst>
              </a:tr>
              <a:tr h="332781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5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Audio de bioseguridad o prevención, de un minuto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1 minuto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 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extLst>
                  <a:ext uri="{0D108BD9-81ED-4DB2-BD59-A6C34878D82A}">
                    <a16:rowId xmlns:a16="http://schemas.microsoft.com/office/drawing/2014/main" xmlns="" val="2414539664"/>
                  </a:ext>
                </a:extLst>
              </a:tr>
              <a:tr h="332781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Invitación al próximo encuentro y definición de fecha día y hora.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3 minuto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 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extLst>
                  <a:ext uri="{0D108BD9-81ED-4DB2-BD59-A6C34878D82A}">
                    <a16:rowId xmlns:a16="http://schemas.microsoft.com/office/drawing/2014/main" xmlns="" val="1318070572"/>
                  </a:ext>
                </a:extLst>
              </a:tr>
              <a:tr h="499171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7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 Mensaje final (Mensaje fuerza) como conclusión del tema expresado por el moderador o moderadora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>
                          <a:effectLst/>
                        </a:rPr>
                        <a:t>3 minutos</a:t>
                      </a:r>
                      <a:endParaRPr lang="en-US" sz="110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1200"/>
                        </a:spcAft>
                      </a:pPr>
                      <a:r>
                        <a:rPr lang="es-HN" sz="1200" dirty="0"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rgbClr val="6C6463"/>
                        </a:solidFill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GillSansMTStd-Book"/>
                      </a:endParaRPr>
                    </a:p>
                  </a:txBody>
                  <a:tcPr marL="66337" marR="66337" marT="0" marB="0"/>
                </a:tc>
                <a:extLst>
                  <a:ext uri="{0D108BD9-81ED-4DB2-BD59-A6C34878D82A}">
                    <a16:rowId xmlns:a16="http://schemas.microsoft.com/office/drawing/2014/main" xmlns="" val="2110421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076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pPr algn="ctr"/>
            <a:r>
              <a:rPr lang="es-ES" dirty="0">
                <a:solidFill>
                  <a:srgbClr val="FFC000"/>
                </a:solidFill>
                <a:latin typeface="Arial Black" panose="020B0A04020102020204" pitchFamily="34" charset="0"/>
              </a:rPr>
              <a:t>REFLEXIONEMOS:</a:t>
            </a:r>
            <a:endParaRPr lang="en-US" sz="28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8465" y="2444449"/>
            <a:ext cx="7910945" cy="284018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263606" y="3244334"/>
            <a:ext cx="54484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412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VID-20200601-WA0006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449" y="603993"/>
            <a:ext cx="10759751" cy="4982546"/>
          </a:xfrm>
        </p:spPr>
      </p:pic>
    </p:spTree>
    <p:extLst>
      <p:ext uri="{BB962C8B-B14F-4D97-AF65-F5344CB8AC3E}">
        <p14:creationId xmlns:p14="http://schemas.microsoft.com/office/powerpoint/2010/main" val="131176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.Guru_20200824_14485220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5915608"/>
          </a:xfrm>
        </p:spPr>
      </p:pic>
    </p:spTree>
    <p:extLst>
      <p:ext uri="{BB962C8B-B14F-4D97-AF65-F5344CB8AC3E}">
        <p14:creationId xmlns:p14="http://schemas.microsoft.com/office/powerpoint/2010/main" val="194723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accent1"/>
                </a:solidFill>
                <a:latin typeface="Arial Black" panose="020B0A04020102020204" pitchFamily="34" charset="0"/>
              </a:rPr>
              <a:t>Ahora……</a:t>
            </a:r>
            <a:endParaRPr lang="en-US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1717964"/>
            <a:ext cx="10820400" cy="2604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>
                <a:solidFill>
                  <a:schemeClr val="accent4"/>
                </a:solidFill>
                <a:latin typeface="Arial Black" panose="020B0A04020102020204" pitchFamily="34" charset="0"/>
              </a:rPr>
              <a:t>Comentemos……….</a:t>
            </a:r>
          </a:p>
          <a:p>
            <a:pPr marL="0" indent="0">
              <a:buNone/>
            </a:pPr>
            <a:endParaRPr lang="es-E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s-E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s-ES" sz="2800" dirty="0">
                <a:solidFill>
                  <a:schemeClr val="accent4"/>
                </a:solidFill>
                <a:latin typeface="Arial Black" panose="020B0A04020102020204" pitchFamily="34" charset="0"/>
              </a:rPr>
              <a:t>¿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417866"/>
              </p:ext>
            </p:extLst>
          </p:nvPr>
        </p:nvGraphicFramePr>
        <p:xfrm>
          <a:off x="685800" y="2341419"/>
          <a:ext cx="10820400" cy="17733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20400">
                  <a:extLst>
                    <a:ext uri="{9D8B030D-6E8A-4147-A177-3AD203B41FA5}">
                      <a16:colId xmlns:a16="http://schemas.microsoft.com/office/drawing/2014/main" xmlns="" val="1265333002"/>
                    </a:ext>
                  </a:extLst>
                </a:gridCol>
              </a:tblGrid>
              <a:tr h="1773381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HN" sz="44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¿Cuál es el tema principal del video?</a:t>
                      </a:r>
                      <a:endParaRPr lang="en-US" sz="40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xmlns="" val="3085832000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018" y="4322618"/>
            <a:ext cx="4364181" cy="200198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B prst="convex"/>
          </a:sp3d>
        </p:spPr>
      </p:pic>
    </p:spTree>
    <p:extLst>
      <p:ext uri="{BB962C8B-B14F-4D97-AF65-F5344CB8AC3E}">
        <p14:creationId xmlns:p14="http://schemas.microsoft.com/office/powerpoint/2010/main" val="1166464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388638"/>
            <a:ext cx="10820400" cy="4469362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¿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Qué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entiende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usted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por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resiliencia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 </a:t>
            </a:r>
          </a:p>
          <a:p>
            <a:pPr algn="ctr"/>
            <a:endParaRPr lang="en-US" sz="4400" dirty="0">
              <a:solidFill>
                <a:schemeClr val="accent4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114" y="3937518"/>
            <a:ext cx="5355771" cy="2164702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197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6809453"/>
              </p:ext>
            </p:extLst>
          </p:nvPr>
        </p:nvGraphicFramePr>
        <p:xfrm>
          <a:off x="275254" y="2057401"/>
          <a:ext cx="11230946" cy="1674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30946">
                  <a:extLst>
                    <a:ext uri="{9D8B030D-6E8A-4147-A177-3AD203B41FA5}">
                      <a16:colId xmlns:a16="http://schemas.microsoft.com/office/drawing/2014/main" xmlns="" val="688882534"/>
                    </a:ext>
                  </a:extLst>
                </a:gridCol>
              </a:tblGrid>
              <a:tr h="167484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HN" sz="4400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¿Qué aprendizaje le deja a usted este video? </a:t>
                      </a:r>
                      <a:endParaRPr lang="en-US" sz="4000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xmlns="" val="2900073269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4086808"/>
            <a:ext cx="4201497" cy="227667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3376278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condensació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127</TotalTime>
  <Words>245</Words>
  <Application>Microsoft Office PowerPoint</Application>
  <PresentationFormat>Panorámica</PresentationFormat>
  <Paragraphs>71</Paragraphs>
  <Slides>14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5" baseType="lpstr">
      <vt:lpstr>Arial</vt:lpstr>
      <vt:lpstr>Arial Black</vt:lpstr>
      <vt:lpstr>Arial Rounded MT Bold</vt:lpstr>
      <vt:lpstr>Berlin Sans FB Demi</vt:lpstr>
      <vt:lpstr>Calibri</vt:lpstr>
      <vt:lpstr>Century Gothic</vt:lpstr>
      <vt:lpstr>Gill Sans MT</vt:lpstr>
      <vt:lpstr>GillSansMTStd-Book</vt:lpstr>
      <vt:lpstr>Symbol</vt:lpstr>
      <vt:lpstr>Times New Roman</vt:lpstr>
      <vt:lpstr>Estela de condensación</vt:lpstr>
      <vt:lpstr>Primera sesión de escuela para padres</vt:lpstr>
      <vt:lpstr>Objetivos:</vt:lpstr>
      <vt:lpstr>AGENDA</vt:lpstr>
      <vt:lpstr>REFLEXIONEMOS:</vt:lpstr>
      <vt:lpstr>Presentación de PowerPoint</vt:lpstr>
      <vt:lpstr>Presentación de PowerPoint</vt:lpstr>
      <vt:lpstr>Ahora……</vt:lpstr>
      <vt:lpstr>Presentación de PowerPoint</vt:lpstr>
      <vt:lpstr>Presentación de PowerPoint</vt:lpstr>
      <vt:lpstr>Concluyamos…</vt:lpstr>
      <vt:lpstr>Presentación de PowerPoint</vt:lpstr>
      <vt:lpstr>ESCUCHEMOS…</vt:lpstr>
      <vt:lpstr>PRóXIMA SESIóN:</vt:lpstr>
      <vt:lpstr>¡GRACIAS POR SU ATENCION..! Y RECUERDEN…..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Primera sesión de escuela para padres</dc:title>
  <dc:creator>Alvarenga, Isis</dc:creator>
  <cp:lastModifiedBy>Usuario</cp:lastModifiedBy>
  <cp:revision>14</cp:revision>
  <dcterms:created xsi:type="dcterms:W3CDTF">2020-08-24T20:58:29Z</dcterms:created>
  <dcterms:modified xsi:type="dcterms:W3CDTF">2020-08-27T21:30:26Z</dcterms:modified>
</cp:coreProperties>
</file>